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70" r:id="rId15"/>
    <p:sldId id="269" r:id="rId16"/>
    <p:sldId id="273" r:id="rId17"/>
    <p:sldId id="271"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01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E4DC97-D576-44B4-99C4-00EACFBEC2A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97416178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E4DC97-D576-44B4-99C4-00EACFBEC2A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28343598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E4DC97-D576-44B4-99C4-00EACFBEC2A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2757837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420643111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4750618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8709A0-95A2-4C47-AF1B-00AD5691A72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25215167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8709A0-95A2-4C47-AF1B-00AD5691A72C}" type="datetimeFigureOut">
              <a:rPr lang="en-US" smtClean="0"/>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5054515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8709A0-95A2-4C47-AF1B-00AD5691A72C}" type="datetimeFigureOut">
              <a:rPr lang="en-US" smtClean="0"/>
              <a:t>10/28/2016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186007133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8709A0-95A2-4C47-AF1B-00AD5691A72C}" type="datetimeFigureOut">
              <a:rPr lang="en-US" smtClean="0"/>
              <a:t>10/28/2016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3720228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709A0-95A2-4C47-AF1B-00AD5691A72C}" type="datetimeFigureOut">
              <a:rPr lang="en-US" smtClean="0"/>
              <a:t>10/28/2016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394831722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8709A0-95A2-4C47-AF1B-00AD5691A72C}" type="datetimeFigureOut">
              <a:rPr lang="en-US" smtClean="0"/>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72960936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E4DC97-D576-44B4-99C4-00EACFBEC2A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68585796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8709A0-95A2-4C47-AF1B-00AD5691A72C}" type="datetimeFigureOut">
              <a:rPr lang="en-US" smtClean="0"/>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80654165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384576543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8709A0-95A2-4C47-AF1B-00AD5691A72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61A46-95AF-4055-86D9-7AA3B9D4172C}" type="slidenum">
              <a:rPr lang="en-US" smtClean="0"/>
              <a:t>‹#›</a:t>
            </a:fld>
            <a:endParaRPr lang="en-US"/>
          </a:p>
        </p:txBody>
      </p:sp>
    </p:spTree>
    <p:extLst>
      <p:ext uri="{BB962C8B-B14F-4D97-AF65-F5344CB8AC3E}">
        <p14:creationId xmlns:p14="http://schemas.microsoft.com/office/powerpoint/2010/main" val="285119063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E4DC97-D576-44B4-99C4-00EACFBEC2AC}" type="datetimeFigureOut">
              <a:rPr lang="en-US" smtClean="0"/>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350458443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E4DC97-D576-44B4-99C4-00EACFBEC2AC}" type="datetimeFigureOut">
              <a:rPr lang="en-US" smtClean="0"/>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291564366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E4DC97-D576-44B4-99C4-00EACFBEC2AC}" type="datetimeFigureOut">
              <a:rPr lang="en-US" smtClean="0"/>
              <a:t>10/28/2016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414110559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E4DC97-D576-44B4-99C4-00EACFBEC2AC}" type="datetimeFigureOut">
              <a:rPr lang="en-US" smtClean="0"/>
              <a:t>10/28/2016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107583646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4DC97-D576-44B4-99C4-00EACFBEC2AC}" type="datetimeFigureOut">
              <a:rPr lang="en-US" smtClean="0"/>
              <a:t>10/28/2016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401907747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E4DC97-D576-44B4-99C4-00EACFBEC2AC}" type="datetimeFigureOut">
              <a:rPr lang="en-US" smtClean="0"/>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158351650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E4DC97-D576-44B4-99C4-00EACFBEC2AC}" type="datetimeFigureOut">
              <a:rPr lang="en-US" smtClean="0"/>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7A5F1-9950-4B09-ABE9-B8D06F41983D}" type="slidenum">
              <a:rPr lang="en-US" smtClean="0"/>
              <a:t>‹#›</a:t>
            </a:fld>
            <a:endParaRPr lang="en-US"/>
          </a:p>
        </p:txBody>
      </p:sp>
    </p:spTree>
    <p:extLst>
      <p:ext uri="{BB962C8B-B14F-4D97-AF65-F5344CB8AC3E}">
        <p14:creationId xmlns:p14="http://schemas.microsoft.com/office/powerpoint/2010/main" val="24281806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E4DC97-D576-44B4-99C4-00EACFBEC2AC}" type="datetimeFigureOut">
              <a:rPr lang="en-US" smtClean="0"/>
              <a:t>10/28/2016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87A5F1-9950-4B09-ABE9-B8D06F41983D}" type="slidenum">
              <a:rPr lang="en-US" smtClean="0"/>
              <a:t>‹#›</a:t>
            </a:fld>
            <a:endParaRPr lang="en-US"/>
          </a:p>
        </p:txBody>
      </p:sp>
    </p:spTree>
    <p:extLst>
      <p:ext uri="{BB962C8B-B14F-4D97-AF65-F5344CB8AC3E}">
        <p14:creationId xmlns:p14="http://schemas.microsoft.com/office/powerpoint/2010/main" val="1108331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709A0-95A2-4C47-AF1B-00AD5691A72C}" type="datetimeFigureOut">
              <a:rPr lang="en-US" smtClean="0"/>
              <a:t>10/28/2016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61A46-95AF-4055-86D9-7AA3B9D4172C}" type="slidenum">
              <a:rPr lang="en-US" smtClean="0"/>
              <a:t>‹#›</a:t>
            </a:fld>
            <a:endParaRPr lang="en-US"/>
          </a:p>
        </p:txBody>
      </p:sp>
    </p:spTree>
    <p:extLst>
      <p:ext uri="{BB962C8B-B14F-4D97-AF65-F5344CB8AC3E}">
        <p14:creationId xmlns:p14="http://schemas.microsoft.com/office/powerpoint/2010/main" val="11296757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3101"/>
          <a:stretch/>
        </p:blipFill>
        <p:spPr>
          <a:xfrm>
            <a:off x="0" y="0"/>
            <a:ext cx="9144000" cy="6858000"/>
          </a:xfrm>
          <a:prstGeom prst="rect">
            <a:avLst/>
          </a:prstGeom>
        </p:spPr>
      </p:pic>
      <p:sp>
        <p:nvSpPr>
          <p:cNvPr id="5" name="TextBox 4"/>
          <p:cNvSpPr txBox="1"/>
          <p:nvPr/>
        </p:nvSpPr>
        <p:spPr>
          <a:xfrm>
            <a:off x="6017623" y="6457890"/>
            <a:ext cx="3126377" cy="400110"/>
          </a:xfrm>
          <a:prstGeom prst="rect">
            <a:avLst/>
          </a:prstGeom>
          <a:noFill/>
        </p:spPr>
        <p:txBody>
          <a:bodyPr wrap="square" rtlCol="0">
            <a:spAutoFit/>
          </a:bodyPr>
          <a:lstStyle/>
          <a:p>
            <a:r>
              <a:rPr lang="en-US" sz="2000" dirty="0">
                <a:solidFill>
                  <a:schemeClr val="bg1"/>
                </a:solidFill>
              </a:rPr>
              <a:t>Author unknown/favim.com</a:t>
            </a:r>
          </a:p>
        </p:txBody>
      </p:sp>
    </p:spTree>
    <p:extLst>
      <p:ext uri="{BB962C8B-B14F-4D97-AF65-F5344CB8AC3E}">
        <p14:creationId xmlns:p14="http://schemas.microsoft.com/office/powerpoint/2010/main" val="104497668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774" y="1158240"/>
            <a:ext cx="5066453" cy="5699760"/>
          </a:xfrm>
          <a:prstGeom prst="rect">
            <a:avLst/>
          </a:prstGeom>
        </p:spPr>
      </p:pic>
      <p:sp>
        <p:nvSpPr>
          <p:cNvPr id="5" name="TextBox 4"/>
          <p:cNvSpPr txBox="1"/>
          <p:nvPr/>
        </p:nvSpPr>
        <p:spPr>
          <a:xfrm>
            <a:off x="0" y="0"/>
            <a:ext cx="9144000" cy="3046988"/>
          </a:xfrm>
          <a:prstGeom prst="rect">
            <a:avLst/>
          </a:prstGeom>
          <a:solidFill>
            <a:schemeClr val="tx1"/>
          </a:solidFill>
        </p:spPr>
        <p:txBody>
          <a:bodyPr wrap="square" rtlCol="0">
            <a:spAutoFit/>
          </a:bodyPr>
          <a:lstStyle/>
          <a:p>
            <a:r>
              <a:rPr lang="en-US" sz="3200" dirty="0">
                <a:solidFill>
                  <a:schemeClr val="bg1"/>
                </a:solidFill>
              </a:rPr>
              <a:t>1 John 1.6-7 NET: If we say we have fellowship with him and yet keep on walking in the darkness, we are lying and not practicing the truth.  But if we walk in the light as he himself is in the light, we have fellowship with one another and the blood of Jesus his Son cleanses us from all sin.</a:t>
            </a:r>
          </a:p>
        </p:txBody>
      </p:sp>
    </p:spTree>
    <p:extLst>
      <p:ext uri="{BB962C8B-B14F-4D97-AF65-F5344CB8AC3E}">
        <p14:creationId xmlns:p14="http://schemas.microsoft.com/office/powerpoint/2010/main" val="115385938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774" y="1158240"/>
            <a:ext cx="5066453" cy="5699760"/>
          </a:xfrm>
          <a:prstGeom prst="rect">
            <a:avLst/>
          </a:prstGeom>
        </p:spPr>
      </p:pic>
      <p:sp>
        <p:nvSpPr>
          <p:cNvPr id="5" name="TextBox 4"/>
          <p:cNvSpPr txBox="1"/>
          <p:nvPr/>
        </p:nvSpPr>
        <p:spPr>
          <a:xfrm>
            <a:off x="0" y="0"/>
            <a:ext cx="9144000" cy="2554545"/>
          </a:xfrm>
          <a:prstGeom prst="rect">
            <a:avLst/>
          </a:prstGeom>
          <a:solidFill>
            <a:schemeClr val="tx1"/>
          </a:solidFill>
        </p:spPr>
        <p:txBody>
          <a:bodyPr wrap="square" rtlCol="0">
            <a:spAutoFit/>
          </a:bodyPr>
          <a:lstStyle/>
          <a:p>
            <a:r>
              <a:rPr lang="en-US" sz="3200" dirty="0">
                <a:solidFill>
                  <a:schemeClr val="bg1"/>
                </a:solidFill>
              </a:rPr>
              <a:t>Ephesians 5.8-10 NET: …for you were at one time darkness, but now you are light in the Lord. Walk as children of the light– for the fruit of the light consists in all goodness, righteousness, and truth– trying to learn what is pleasing to the Lord.</a:t>
            </a:r>
          </a:p>
        </p:txBody>
      </p:sp>
    </p:spTree>
    <p:extLst>
      <p:ext uri="{BB962C8B-B14F-4D97-AF65-F5344CB8AC3E}">
        <p14:creationId xmlns:p14="http://schemas.microsoft.com/office/powerpoint/2010/main" val="232372261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774" y="1158240"/>
            <a:ext cx="5066453" cy="5699760"/>
          </a:xfrm>
          <a:prstGeom prst="rect">
            <a:avLst/>
          </a:prstGeom>
        </p:spPr>
      </p:pic>
      <p:sp>
        <p:nvSpPr>
          <p:cNvPr id="5" name="TextBox 4"/>
          <p:cNvSpPr txBox="1"/>
          <p:nvPr/>
        </p:nvSpPr>
        <p:spPr>
          <a:xfrm>
            <a:off x="0" y="0"/>
            <a:ext cx="9144000" cy="1569660"/>
          </a:xfrm>
          <a:prstGeom prst="rect">
            <a:avLst/>
          </a:prstGeom>
          <a:solidFill>
            <a:schemeClr val="tx1"/>
          </a:solidFill>
        </p:spPr>
        <p:txBody>
          <a:bodyPr wrap="square" rtlCol="0">
            <a:spAutoFit/>
          </a:bodyPr>
          <a:lstStyle/>
          <a:p>
            <a:r>
              <a:rPr lang="en-US" sz="3200" dirty="0">
                <a:solidFill>
                  <a:schemeClr val="bg1"/>
                </a:solidFill>
              </a:rPr>
              <a:t>Psalms 119.105, 133 NIV:  Your word is a lamp for my feet, a light on my path… Direct my footsteps according to your word; let no sin rule over me.</a:t>
            </a:r>
          </a:p>
        </p:txBody>
      </p:sp>
    </p:spTree>
    <p:extLst>
      <p:ext uri="{BB962C8B-B14F-4D97-AF65-F5344CB8AC3E}">
        <p14:creationId xmlns:p14="http://schemas.microsoft.com/office/powerpoint/2010/main" val="328205305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3101"/>
          <a:stretch/>
        </p:blipFill>
        <p:spPr>
          <a:xfrm>
            <a:off x="0" y="0"/>
            <a:ext cx="9144000" cy="6858000"/>
          </a:xfrm>
          <a:prstGeom prst="rect">
            <a:avLst/>
          </a:prstGeom>
        </p:spPr>
      </p:pic>
    </p:spTree>
    <p:extLst>
      <p:ext uri="{BB962C8B-B14F-4D97-AF65-F5344CB8AC3E}">
        <p14:creationId xmlns:p14="http://schemas.microsoft.com/office/powerpoint/2010/main" val="382602100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6" name="Group 5"/>
          <p:cNvGrpSpPr/>
          <p:nvPr/>
        </p:nvGrpSpPr>
        <p:grpSpPr>
          <a:xfrm>
            <a:off x="287079" y="169888"/>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Believe &amp;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Goals</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4" name="TextBox 3"/>
            <p:cNvSpPr txBox="1"/>
            <p:nvPr/>
          </p:nvSpPr>
          <p:spPr>
            <a:xfrm>
              <a:off x="5032814" y="3732256"/>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9" name="TextBox 8"/>
            <p:cNvSpPr txBox="1"/>
            <p:nvPr/>
          </p:nvSpPr>
          <p:spPr>
            <a:xfrm>
              <a:off x="5208229" y="424923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0" name="TextBox 9"/>
            <p:cNvSpPr txBox="1"/>
            <p:nvPr/>
          </p:nvSpPr>
          <p:spPr>
            <a:xfrm>
              <a:off x="5745109" y="2113471"/>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Spiritual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Blessing</a:t>
              </a:r>
            </a:p>
          </p:txBody>
        </p:sp>
      </p:grpSp>
    </p:spTree>
    <p:extLst>
      <p:ext uri="{BB962C8B-B14F-4D97-AF65-F5344CB8AC3E}">
        <p14:creationId xmlns:p14="http://schemas.microsoft.com/office/powerpoint/2010/main" val="326733854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3101"/>
          <a:stretch/>
        </p:blipFill>
        <p:spPr>
          <a:xfrm>
            <a:off x="0" y="0"/>
            <a:ext cx="9144000" cy="6858000"/>
          </a:xfrm>
          <a:prstGeom prst="rect">
            <a:avLst/>
          </a:prstGeom>
        </p:spPr>
      </p:pic>
      <p:sp>
        <p:nvSpPr>
          <p:cNvPr id="2" name="TextBox 1"/>
          <p:cNvSpPr txBox="1"/>
          <p:nvPr/>
        </p:nvSpPr>
        <p:spPr>
          <a:xfrm>
            <a:off x="1" y="0"/>
            <a:ext cx="9144000" cy="3046988"/>
          </a:xfrm>
          <a:prstGeom prst="rect">
            <a:avLst/>
          </a:prstGeom>
          <a:solidFill>
            <a:srgbClr val="090141"/>
          </a:solidFill>
        </p:spPr>
        <p:txBody>
          <a:bodyPr wrap="square" rtlCol="0">
            <a:spAutoFit/>
          </a:bodyPr>
          <a:lstStyle/>
          <a:p>
            <a:r>
              <a:rPr lang="en-US" sz="3200" dirty="0">
                <a:solidFill>
                  <a:schemeClr val="bg1"/>
                </a:solidFill>
              </a:rPr>
              <a:t>Deuteronomy 5.32-33 NIV: So be careful to do what the LORD your God has commanded you; do not turn aside to the right or to the left.  Walk in obedience to all that the LORD your God has commanded you, so that you may live and prosper and prolong your days in the land that you will possess.</a:t>
            </a:r>
          </a:p>
        </p:txBody>
      </p:sp>
    </p:spTree>
    <p:extLst>
      <p:ext uri="{BB962C8B-B14F-4D97-AF65-F5344CB8AC3E}">
        <p14:creationId xmlns:p14="http://schemas.microsoft.com/office/powerpoint/2010/main" val="226786940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6" name="Group 5"/>
          <p:cNvGrpSpPr/>
          <p:nvPr/>
        </p:nvGrpSpPr>
        <p:grpSpPr>
          <a:xfrm>
            <a:off x="287079" y="169888"/>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Believe &amp;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Goals</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4" name="TextBox 3"/>
            <p:cNvSpPr txBox="1"/>
            <p:nvPr/>
          </p:nvSpPr>
          <p:spPr>
            <a:xfrm>
              <a:off x="5032814" y="3732256"/>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9" name="TextBox 8"/>
            <p:cNvSpPr txBox="1"/>
            <p:nvPr/>
          </p:nvSpPr>
          <p:spPr>
            <a:xfrm>
              <a:off x="5208229" y="424923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0" name="TextBox 9"/>
            <p:cNvSpPr txBox="1"/>
            <p:nvPr/>
          </p:nvSpPr>
          <p:spPr>
            <a:xfrm>
              <a:off x="5745109" y="2113471"/>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Spiritual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Blessing</a:t>
              </a:r>
            </a:p>
          </p:txBody>
        </p:sp>
      </p:grpSp>
    </p:spTree>
    <p:extLst>
      <p:ext uri="{BB962C8B-B14F-4D97-AF65-F5344CB8AC3E}">
        <p14:creationId xmlns:p14="http://schemas.microsoft.com/office/powerpoint/2010/main" val="312777609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6" name="Group 5"/>
          <p:cNvGrpSpPr/>
          <p:nvPr/>
        </p:nvGrpSpPr>
        <p:grpSpPr>
          <a:xfrm>
            <a:off x="287079" y="169888"/>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Believe &amp;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Goals</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4" name="TextBox 3"/>
            <p:cNvSpPr txBox="1"/>
            <p:nvPr/>
          </p:nvSpPr>
          <p:spPr>
            <a:xfrm>
              <a:off x="5032814" y="3732256"/>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9" name="TextBox 8"/>
            <p:cNvSpPr txBox="1"/>
            <p:nvPr/>
          </p:nvSpPr>
          <p:spPr>
            <a:xfrm>
              <a:off x="5208229" y="424923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0" name="TextBox 9"/>
            <p:cNvSpPr txBox="1"/>
            <p:nvPr/>
          </p:nvSpPr>
          <p:spPr>
            <a:xfrm>
              <a:off x="5745109" y="2113471"/>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Spiritual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Blessing</a:t>
              </a:r>
            </a:p>
          </p:txBody>
        </p:sp>
      </p:grpSp>
      <p:sp>
        <p:nvSpPr>
          <p:cNvPr id="7" name="TextBox 6"/>
          <p:cNvSpPr txBox="1"/>
          <p:nvPr/>
        </p:nvSpPr>
        <p:spPr>
          <a:xfrm>
            <a:off x="0" y="0"/>
            <a:ext cx="3191608" cy="4031873"/>
          </a:xfrm>
          <a:prstGeom prst="rect">
            <a:avLst/>
          </a:prstGeom>
          <a:noFill/>
        </p:spPr>
        <p:txBody>
          <a:bodyPr wrap="square" rtlCol="0">
            <a:spAutoFit/>
          </a:bodyPr>
          <a:lstStyle/>
          <a:p>
            <a:r>
              <a:rPr lang="en-US" sz="3200" dirty="0">
                <a:solidFill>
                  <a:schemeClr val="bg1"/>
                </a:solidFill>
              </a:rPr>
              <a:t>Proverbs 10.23 NIV: A fool finds pleasure in wicked schemes, but a person of understanding delights in wisdom.</a:t>
            </a:r>
          </a:p>
        </p:txBody>
      </p:sp>
    </p:spTree>
    <p:extLst>
      <p:ext uri="{BB962C8B-B14F-4D97-AF65-F5344CB8AC3E}">
        <p14:creationId xmlns:p14="http://schemas.microsoft.com/office/powerpoint/2010/main" val="131437854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6" name="Group 5"/>
          <p:cNvGrpSpPr/>
          <p:nvPr/>
        </p:nvGrpSpPr>
        <p:grpSpPr>
          <a:xfrm>
            <a:off x="287079" y="169888"/>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Believe &amp;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Goals</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4" name="TextBox 3"/>
            <p:cNvSpPr txBox="1"/>
            <p:nvPr/>
          </p:nvSpPr>
          <p:spPr>
            <a:xfrm>
              <a:off x="5032814" y="3732256"/>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9" name="TextBox 8"/>
            <p:cNvSpPr txBox="1"/>
            <p:nvPr/>
          </p:nvSpPr>
          <p:spPr>
            <a:xfrm>
              <a:off x="5208229" y="424923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0" name="TextBox 9"/>
            <p:cNvSpPr txBox="1"/>
            <p:nvPr/>
          </p:nvSpPr>
          <p:spPr>
            <a:xfrm>
              <a:off x="5745109" y="2113471"/>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Spiritual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Blessing</a:t>
              </a:r>
            </a:p>
          </p:txBody>
        </p:sp>
      </p:grpSp>
    </p:spTree>
    <p:extLst>
      <p:ext uri="{BB962C8B-B14F-4D97-AF65-F5344CB8AC3E}">
        <p14:creationId xmlns:p14="http://schemas.microsoft.com/office/powerpoint/2010/main" val="15345058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6" name="Group 5"/>
          <p:cNvGrpSpPr/>
          <p:nvPr/>
        </p:nvGrpSpPr>
        <p:grpSpPr>
          <a:xfrm>
            <a:off x="287079" y="169888"/>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Believe &amp;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Goals</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4" name="TextBox 3"/>
            <p:cNvSpPr txBox="1"/>
            <p:nvPr/>
          </p:nvSpPr>
          <p:spPr>
            <a:xfrm>
              <a:off x="5032814" y="3732256"/>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9" name="TextBox 8"/>
            <p:cNvSpPr txBox="1"/>
            <p:nvPr/>
          </p:nvSpPr>
          <p:spPr>
            <a:xfrm>
              <a:off x="5208229" y="424923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0" name="TextBox 9"/>
            <p:cNvSpPr txBox="1"/>
            <p:nvPr/>
          </p:nvSpPr>
          <p:spPr>
            <a:xfrm>
              <a:off x="5745109" y="2113471"/>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Spiritual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Blessing</a:t>
              </a:r>
            </a:p>
          </p:txBody>
        </p:sp>
      </p:grpSp>
      <p:sp>
        <p:nvSpPr>
          <p:cNvPr id="7" name="TextBox 6"/>
          <p:cNvSpPr txBox="1"/>
          <p:nvPr/>
        </p:nvSpPr>
        <p:spPr>
          <a:xfrm>
            <a:off x="0" y="0"/>
            <a:ext cx="3191608" cy="4524315"/>
          </a:xfrm>
          <a:prstGeom prst="rect">
            <a:avLst/>
          </a:prstGeom>
          <a:noFill/>
        </p:spPr>
        <p:txBody>
          <a:bodyPr wrap="square" rtlCol="0">
            <a:spAutoFit/>
          </a:bodyPr>
          <a:lstStyle/>
          <a:p>
            <a:r>
              <a:rPr lang="en-US" sz="3200" dirty="0">
                <a:solidFill>
                  <a:schemeClr val="bg1"/>
                </a:solidFill>
              </a:rPr>
              <a:t>Romans 8.6 NIV: The mind governed by the flesh is death, </a:t>
            </a:r>
          </a:p>
          <a:p>
            <a:r>
              <a:rPr lang="en-US" sz="3200" dirty="0">
                <a:solidFill>
                  <a:schemeClr val="bg1"/>
                </a:solidFill>
              </a:rPr>
              <a:t>but the mind governed by </a:t>
            </a:r>
          </a:p>
          <a:p>
            <a:r>
              <a:rPr lang="en-US" sz="3200" dirty="0">
                <a:solidFill>
                  <a:schemeClr val="bg1"/>
                </a:solidFill>
              </a:rPr>
              <a:t>the Spirit is </a:t>
            </a:r>
          </a:p>
          <a:p>
            <a:r>
              <a:rPr lang="en-US" sz="3200" dirty="0">
                <a:solidFill>
                  <a:schemeClr val="bg1"/>
                </a:solidFill>
              </a:rPr>
              <a:t>life and </a:t>
            </a:r>
          </a:p>
          <a:p>
            <a:r>
              <a:rPr lang="en-US" sz="3200" dirty="0">
                <a:solidFill>
                  <a:schemeClr val="bg1"/>
                </a:solidFill>
              </a:rPr>
              <a:t>peace.</a:t>
            </a:r>
          </a:p>
        </p:txBody>
      </p:sp>
    </p:spTree>
    <p:extLst>
      <p:ext uri="{BB962C8B-B14F-4D97-AF65-F5344CB8AC3E}">
        <p14:creationId xmlns:p14="http://schemas.microsoft.com/office/powerpoint/2010/main" val="43044407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077456"/>
          </a:xfrm>
          <a:prstGeom prst="rect">
            <a:avLst/>
          </a:prstGeom>
        </p:spPr>
      </p:pic>
      <p:sp>
        <p:nvSpPr>
          <p:cNvPr id="2" name="TextBox 1"/>
          <p:cNvSpPr txBox="1"/>
          <p:nvPr/>
        </p:nvSpPr>
        <p:spPr>
          <a:xfrm>
            <a:off x="3048000" y="444138"/>
            <a:ext cx="3370217" cy="707886"/>
          </a:xfrm>
          <a:prstGeom prst="rect">
            <a:avLst/>
          </a:prstGeom>
          <a:noFill/>
        </p:spPr>
        <p:txBody>
          <a:bodyPr wrap="square" rtlCol="0">
            <a:spAutoFit/>
          </a:bodyPr>
          <a:lstStyle/>
          <a:p>
            <a:r>
              <a:rPr lang="en-US" sz="4000" b="1" dirty="0">
                <a:solidFill>
                  <a:srgbClr val="FF0000"/>
                </a:solidFill>
              </a:rPr>
              <a:t>Joy in the Light</a:t>
            </a:r>
          </a:p>
        </p:txBody>
      </p:sp>
    </p:spTree>
    <p:extLst>
      <p:ext uri="{BB962C8B-B14F-4D97-AF65-F5344CB8AC3E}">
        <p14:creationId xmlns:p14="http://schemas.microsoft.com/office/powerpoint/2010/main" val="18077917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6" name="Group 5"/>
          <p:cNvGrpSpPr/>
          <p:nvPr/>
        </p:nvGrpSpPr>
        <p:grpSpPr>
          <a:xfrm>
            <a:off x="287079" y="169888"/>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Believe &amp;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Goals</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4" name="TextBox 3"/>
            <p:cNvSpPr txBox="1"/>
            <p:nvPr/>
          </p:nvSpPr>
          <p:spPr>
            <a:xfrm>
              <a:off x="5032814" y="3732256"/>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9" name="TextBox 8"/>
            <p:cNvSpPr txBox="1"/>
            <p:nvPr/>
          </p:nvSpPr>
          <p:spPr>
            <a:xfrm>
              <a:off x="5208229" y="424923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0" name="TextBox 9"/>
            <p:cNvSpPr txBox="1"/>
            <p:nvPr/>
          </p:nvSpPr>
          <p:spPr>
            <a:xfrm>
              <a:off x="5745109" y="2113471"/>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Spiritual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Blessing</a:t>
              </a:r>
            </a:p>
          </p:txBody>
        </p:sp>
      </p:grpSp>
      <p:sp>
        <p:nvSpPr>
          <p:cNvPr id="7" name="TextBox 6"/>
          <p:cNvSpPr txBox="1"/>
          <p:nvPr/>
        </p:nvSpPr>
        <p:spPr>
          <a:xfrm>
            <a:off x="0" y="0"/>
            <a:ext cx="3191608" cy="4031873"/>
          </a:xfrm>
          <a:prstGeom prst="rect">
            <a:avLst/>
          </a:prstGeom>
          <a:noFill/>
        </p:spPr>
        <p:txBody>
          <a:bodyPr wrap="square" rtlCol="0">
            <a:spAutoFit/>
          </a:bodyPr>
          <a:lstStyle/>
          <a:p>
            <a:r>
              <a:rPr lang="en-US" sz="3200" dirty="0">
                <a:solidFill>
                  <a:schemeClr val="bg1"/>
                </a:solidFill>
              </a:rPr>
              <a:t>Proverbs 14.12 NET: There is a way that seems right to a person, but its end is </a:t>
            </a:r>
          </a:p>
          <a:p>
            <a:r>
              <a:rPr lang="en-US" sz="3200" dirty="0">
                <a:solidFill>
                  <a:schemeClr val="bg1"/>
                </a:solidFill>
              </a:rPr>
              <a:t>the way that leads to </a:t>
            </a:r>
          </a:p>
          <a:p>
            <a:r>
              <a:rPr lang="en-US" sz="3200" dirty="0">
                <a:solidFill>
                  <a:schemeClr val="bg1"/>
                </a:solidFill>
              </a:rPr>
              <a:t>death.</a:t>
            </a:r>
          </a:p>
        </p:txBody>
      </p:sp>
    </p:spTree>
    <p:extLst>
      <p:ext uri="{BB962C8B-B14F-4D97-AF65-F5344CB8AC3E}">
        <p14:creationId xmlns:p14="http://schemas.microsoft.com/office/powerpoint/2010/main" val="27016175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3101"/>
          <a:stretch/>
        </p:blipFill>
        <p:spPr>
          <a:xfrm>
            <a:off x="0" y="0"/>
            <a:ext cx="9144000" cy="6858000"/>
          </a:xfrm>
          <a:prstGeom prst="rect">
            <a:avLst/>
          </a:prstGeom>
        </p:spPr>
      </p:pic>
      <p:sp>
        <p:nvSpPr>
          <p:cNvPr id="2" name="TextBox 1"/>
          <p:cNvSpPr txBox="1"/>
          <p:nvPr/>
        </p:nvSpPr>
        <p:spPr>
          <a:xfrm>
            <a:off x="1" y="0"/>
            <a:ext cx="9144000" cy="2554545"/>
          </a:xfrm>
          <a:prstGeom prst="rect">
            <a:avLst/>
          </a:prstGeom>
          <a:solidFill>
            <a:srgbClr val="090141"/>
          </a:solidFill>
        </p:spPr>
        <p:txBody>
          <a:bodyPr wrap="square" rtlCol="0">
            <a:spAutoFit/>
          </a:bodyPr>
          <a:lstStyle/>
          <a:p>
            <a:r>
              <a:rPr lang="en-US" sz="3200" dirty="0">
                <a:solidFill>
                  <a:schemeClr val="bg1"/>
                </a:solidFill>
              </a:rPr>
              <a:t>Hebrews 3.12-13 NIV: See to it, brothers and sisters, that none of you has a sinful, unbelieving heart that turns away from the living God.  </a:t>
            </a:r>
            <a:r>
              <a:rPr lang="en-US" sz="3200">
                <a:solidFill>
                  <a:schemeClr val="bg1"/>
                </a:solidFill>
              </a:rPr>
              <a:t>But encourage one another daily, as long as it is called “Today,” so that none of you may be hardened by sin's deceitfulness.</a:t>
            </a:r>
            <a:endParaRPr lang="en-US" sz="3200" dirty="0">
              <a:solidFill>
                <a:schemeClr val="bg1"/>
              </a:solidFill>
            </a:endParaRPr>
          </a:p>
        </p:txBody>
      </p:sp>
    </p:spTree>
    <p:extLst>
      <p:ext uri="{BB962C8B-B14F-4D97-AF65-F5344CB8AC3E}">
        <p14:creationId xmlns:p14="http://schemas.microsoft.com/office/powerpoint/2010/main" val="127316523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6" name="Group 5"/>
          <p:cNvGrpSpPr/>
          <p:nvPr/>
        </p:nvGrpSpPr>
        <p:grpSpPr>
          <a:xfrm>
            <a:off x="287079" y="169888"/>
            <a:ext cx="8708065" cy="6549889"/>
            <a:chOff x="287079" y="169888"/>
            <a:chExt cx="8708065" cy="6549889"/>
          </a:xfrm>
        </p:grpSpPr>
        <p:sp>
          <p:nvSpPr>
            <p:cNvPr id="2" name="Oval 1"/>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YOU</a:t>
              </a:r>
            </a:p>
          </p:txBody>
        </p:sp>
        <p:sp>
          <p:nvSpPr>
            <p:cNvPr id="15" name="Oval 1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God</a:t>
              </a:r>
            </a:p>
          </p:txBody>
        </p:sp>
        <p:sp>
          <p:nvSpPr>
            <p:cNvPr id="3" name="Pentagon 2"/>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Believe &amp;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Make your own choices</a:t>
              </a:r>
            </a:p>
          </p:txBody>
        </p:sp>
        <p:sp>
          <p:nvSpPr>
            <p:cNvPr id="5" name="Rounded Rectangle 4"/>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Goals</a:t>
              </a:r>
            </a:p>
          </p:txBody>
        </p:sp>
        <p:sp>
          <p:nvSpPr>
            <p:cNvPr id="17" name="Pentagon 16"/>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4" name="TextBox 3"/>
            <p:cNvSpPr txBox="1"/>
            <p:nvPr/>
          </p:nvSpPr>
          <p:spPr>
            <a:xfrm>
              <a:off x="5032814" y="3732256"/>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9" name="TextBox 8"/>
            <p:cNvSpPr txBox="1"/>
            <p:nvPr/>
          </p:nvSpPr>
          <p:spPr>
            <a:xfrm>
              <a:off x="5208229" y="424923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0" name="TextBox 9"/>
            <p:cNvSpPr txBox="1"/>
            <p:nvPr/>
          </p:nvSpPr>
          <p:spPr>
            <a:xfrm>
              <a:off x="5745109" y="2113471"/>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1" name="TextBox 10"/>
            <p:cNvSpPr txBox="1"/>
            <p:nvPr/>
          </p:nvSpPr>
          <p:spPr>
            <a:xfrm>
              <a:off x="5581071" y="4424435"/>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2" name="TextBox 11"/>
            <p:cNvSpPr txBox="1"/>
            <p:nvPr/>
          </p:nvSpPr>
          <p:spPr>
            <a:xfrm>
              <a:off x="5719430" y="27120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3" name="TextBox 12"/>
            <p:cNvSpPr txBox="1"/>
            <p:nvPr/>
          </p:nvSpPr>
          <p:spPr>
            <a:xfrm>
              <a:off x="4434368" y="2606269"/>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8" name="TextBox 17"/>
            <p:cNvSpPr txBox="1"/>
            <p:nvPr/>
          </p:nvSpPr>
          <p:spPr>
            <a:xfrm>
              <a:off x="5486278" y="1911928"/>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19" name="TextBox 18"/>
            <p:cNvSpPr txBox="1"/>
            <p:nvPr/>
          </p:nvSpPr>
          <p:spPr>
            <a:xfrm>
              <a:off x="4013986" y="1909080"/>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0" name="TextBox 19"/>
            <p:cNvSpPr txBox="1"/>
            <p:nvPr/>
          </p:nvSpPr>
          <p:spPr>
            <a:xfrm>
              <a:off x="4058474" y="2489603"/>
              <a:ext cx="394855" cy="70788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schemeClr val="bg1"/>
                  </a:solidFill>
                  <a:effectLst/>
                  <a:uLnTx/>
                  <a:uFillTx/>
                </a:rPr>
                <a:t>?</a:t>
              </a:r>
            </a:p>
          </p:txBody>
        </p:sp>
        <p:sp>
          <p:nvSpPr>
            <p:cNvPr id="21" name="Pentagon 20"/>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Trust</a:t>
              </a:r>
            </a:p>
          </p:txBody>
        </p:sp>
        <p:sp>
          <p:nvSpPr>
            <p:cNvPr id="22" name="Rounded Rectangle 21"/>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Spiritual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tx1"/>
                  </a:solidFill>
                  <a:effectLst/>
                  <a:uLnTx/>
                  <a:uFillTx/>
                </a:rPr>
                <a:t>Blessing</a:t>
              </a:r>
            </a:p>
          </p:txBody>
        </p:sp>
      </p:grpSp>
      <p:sp>
        <p:nvSpPr>
          <p:cNvPr id="23" name="TextBox 22"/>
          <p:cNvSpPr txBox="1"/>
          <p:nvPr/>
        </p:nvSpPr>
        <p:spPr>
          <a:xfrm>
            <a:off x="0" y="0"/>
            <a:ext cx="3191608" cy="2554545"/>
          </a:xfrm>
          <a:prstGeom prst="rect">
            <a:avLst/>
          </a:prstGeom>
          <a:noFill/>
        </p:spPr>
        <p:txBody>
          <a:bodyPr wrap="square" rtlCol="0">
            <a:spAutoFit/>
          </a:bodyPr>
          <a:lstStyle/>
          <a:p>
            <a:r>
              <a:rPr lang="en-US" sz="3200" dirty="0">
                <a:solidFill>
                  <a:schemeClr val="bg1"/>
                </a:solidFill>
              </a:rPr>
              <a:t>Luke 11.28 NET:  “Blessed … are those who hear the word of God and obey it!”</a:t>
            </a:r>
          </a:p>
        </p:txBody>
      </p:sp>
    </p:spTree>
    <p:extLst>
      <p:ext uri="{BB962C8B-B14F-4D97-AF65-F5344CB8AC3E}">
        <p14:creationId xmlns:p14="http://schemas.microsoft.com/office/powerpoint/2010/main" val="227279416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3101"/>
          <a:stretch/>
        </p:blipFill>
        <p:spPr>
          <a:xfrm>
            <a:off x="0" y="0"/>
            <a:ext cx="9144000" cy="6858000"/>
          </a:xfrm>
          <a:prstGeom prst="rect">
            <a:avLst/>
          </a:prstGeom>
        </p:spPr>
      </p:pic>
      <p:sp>
        <p:nvSpPr>
          <p:cNvPr id="2" name="TextBox 1"/>
          <p:cNvSpPr txBox="1"/>
          <p:nvPr/>
        </p:nvSpPr>
        <p:spPr>
          <a:xfrm>
            <a:off x="1" y="0"/>
            <a:ext cx="9144000" cy="2554545"/>
          </a:xfrm>
          <a:prstGeom prst="rect">
            <a:avLst/>
          </a:prstGeom>
          <a:solidFill>
            <a:srgbClr val="090141"/>
          </a:solidFill>
        </p:spPr>
        <p:txBody>
          <a:bodyPr wrap="square" rtlCol="0">
            <a:spAutoFit/>
          </a:bodyPr>
          <a:lstStyle/>
          <a:p>
            <a:r>
              <a:rPr lang="en-US" sz="3200" dirty="0">
                <a:solidFill>
                  <a:schemeClr val="bg1"/>
                </a:solidFill>
              </a:rPr>
              <a:t>John 15.10-11 NET:  Jesus said, “If you obey my commandments, you will remain in my love, just as I have obeyed my Father's commandments and remain in his love. I have told you these things so that my joy may be in you, and your joy may be complete.” </a:t>
            </a:r>
          </a:p>
        </p:txBody>
      </p:sp>
    </p:spTree>
    <p:extLst>
      <p:ext uri="{BB962C8B-B14F-4D97-AF65-F5344CB8AC3E}">
        <p14:creationId xmlns:p14="http://schemas.microsoft.com/office/powerpoint/2010/main" val="234740026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5907" t="3101" r="33095" b="-3231"/>
          <a:stretch/>
        </p:blipFill>
        <p:spPr>
          <a:xfrm>
            <a:off x="0" y="0"/>
            <a:ext cx="1920240" cy="7086600"/>
          </a:xfrm>
          <a:prstGeom prst="rect">
            <a:avLst/>
          </a:prstGeom>
        </p:spPr>
      </p:pic>
      <p:sp>
        <p:nvSpPr>
          <p:cNvPr id="2" name="TextBox 1"/>
          <p:cNvSpPr txBox="1"/>
          <p:nvPr/>
        </p:nvSpPr>
        <p:spPr>
          <a:xfrm>
            <a:off x="1863634" y="0"/>
            <a:ext cx="7280366" cy="6986528"/>
          </a:xfrm>
          <a:prstGeom prst="rect">
            <a:avLst/>
          </a:prstGeom>
          <a:solidFill>
            <a:srgbClr val="090141"/>
          </a:solidFill>
        </p:spPr>
        <p:txBody>
          <a:bodyPr wrap="square" rtlCol="0">
            <a:spAutoFit/>
          </a:bodyPr>
          <a:lstStyle/>
          <a:p>
            <a:r>
              <a:rPr lang="en-US" sz="3200" dirty="0">
                <a:solidFill>
                  <a:schemeClr val="bg1"/>
                </a:solidFill>
              </a:rPr>
              <a:t>1 Peter 1.6-9 NET: This brings you great joy, although you may have to suffer for a short time in various trials.  Such trials show the proven character of your faith, which is much more valuable than gold– gold that is tested by fire, even though it is passing away– and will bring praise and glory and honor when Jesus Christ is revealed.  You have not seen him, but you love him. You do not see him now but you believe in him, and so you rejoice with an indescribable and glorious joy, because you are attaining the goal of your faith– the salvation of your souls.</a:t>
            </a:r>
          </a:p>
        </p:txBody>
      </p:sp>
    </p:spTree>
    <p:extLst>
      <p:ext uri="{BB962C8B-B14F-4D97-AF65-F5344CB8AC3E}">
        <p14:creationId xmlns:p14="http://schemas.microsoft.com/office/powerpoint/2010/main" val="129712638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4787" b="15448"/>
          <a:stretch/>
        </p:blipFill>
        <p:spPr>
          <a:xfrm>
            <a:off x="0" y="0"/>
            <a:ext cx="9144000" cy="4937760"/>
          </a:xfrm>
          <a:prstGeom prst="rect">
            <a:avLst/>
          </a:prstGeom>
        </p:spPr>
      </p:pic>
      <p:sp>
        <p:nvSpPr>
          <p:cNvPr id="2" name="TextBox 1"/>
          <p:cNvSpPr txBox="1"/>
          <p:nvPr/>
        </p:nvSpPr>
        <p:spPr>
          <a:xfrm>
            <a:off x="0" y="4870455"/>
            <a:ext cx="9144000" cy="2062103"/>
          </a:xfrm>
          <a:prstGeom prst="rect">
            <a:avLst/>
          </a:prstGeom>
          <a:solidFill>
            <a:srgbClr val="090141"/>
          </a:solidFill>
        </p:spPr>
        <p:txBody>
          <a:bodyPr wrap="square" rtlCol="0">
            <a:spAutoFit/>
          </a:bodyPr>
          <a:lstStyle/>
          <a:p>
            <a:pPr lvl="0"/>
            <a:r>
              <a:rPr lang="en-US" sz="3200" b="1" dirty="0">
                <a:ln w="6350">
                  <a:noFill/>
                </a:ln>
                <a:solidFill>
                  <a:schemeClr val="bg1"/>
                </a:solidFill>
              </a:rPr>
              <a:t>1 Peter 1.14-15 NET: </a:t>
            </a:r>
            <a:r>
              <a:rPr lang="en-US" sz="3200" dirty="0">
                <a:ln w="6350">
                  <a:noFill/>
                </a:ln>
                <a:solidFill>
                  <a:schemeClr val="bg1"/>
                </a:solidFill>
              </a:rPr>
              <a:t> </a:t>
            </a:r>
            <a:r>
              <a:rPr lang="en-US" sz="3200" b="1" dirty="0">
                <a:ln w="6350">
                  <a:noFill/>
                </a:ln>
                <a:solidFill>
                  <a:schemeClr val="bg1"/>
                </a:solidFill>
              </a:rPr>
              <a:t>Like obedient children, do not comply with the evil urges you used to follow in your ignorance, but, like the Holy One who called you, become holy yourselves in all of your conduct…</a:t>
            </a:r>
            <a:endParaRPr lang="en-US" sz="3200" dirty="0">
              <a:ln w="6350">
                <a:noFill/>
              </a:ln>
              <a:solidFill>
                <a:schemeClr val="bg1"/>
              </a:solidFill>
            </a:endParaRPr>
          </a:p>
        </p:txBody>
      </p:sp>
    </p:spTree>
    <p:extLst>
      <p:ext uri="{BB962C8B-B14F-4D97-AF65-F5344CB8AC3E}">
        <p14:creationId xmlns:p14="http://schemas.microsoft.com/office/powerpoint/2010/main" val="54653307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6096000" cy="6858000"/>
          </a:xfrm>
          <a:prstGeom prst="rect">
            <a:avLst/>
          </a:prstGeom>
        </p:spPr>
      </p:pic>
      <p:sp>
        <p:nvSpPr>
          <p:cNvPr id="5" name="TextBox 4"/>
          <p:cNvSpPr txBox="1"/>
          <p:nvPr/>
        </p:nvSpPr>
        <p:spPr>
          <a:xfrm rot="16200000">
            <a:off x="6097651" y="3347137"/>
            <a:ext cx="5692589" cy="400110"/>
          </a:xfrm>
          <a:prstGeom prst="rect">
            <a:avLst/>
          </a:prstGeom>
          <a:noFill/>
        </p:spPr>
        <p:txBody>
          <a:bodyPr wrap="square" rtlCol="0">
            <a:spAutoFit/>
          </a:bodyPr>
          <a:lstStyle/>
          <a:p>
            <a:r>
              <a:rPr lang="en-US" sz="2000" dirty="0">
                <a:solidFill>
                  <a:schemeClr val="bg1"/>
                </a:solidFill>
              </a:rPr>
              <a:t>Image from theoaklogquercusalliprinos.blogspot.com</a:t>
            </a:r>
          </a:p>
        </p:txBody>
      </p:sp>
    </p:spTree>
    <p:extLst>
      <p:ext uri="{BB962C8B-B14F-4D97-AF65-F5344CB8AC3E}">
        <p14:creationId xmlns:p14="http://schemas.microsoft.com/office/powerpoint/2010/main" val="317243970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6096000" cy="6858000"/>
          </a:xfrm>
          <a:prstGeom prst="rect">
            <a:avLst/>
          </a:prstGeom>
        </p:spPr>
      </p:pic>
      <p:sp>
        <p:nvSpPr>
          <p:cNvPr id="5" name="TextBox 4"/>
          <p:cNvSpPr txBox="1"/>
          <p:nvPr/>
        </p:nvSpPr>
        <p:spPr>
          <a:xfrm>
            <a:off x="0" y="0"/>
            <a:ext cx="9144000" cy="1569660"/>
          </a:xfrm>
          <a:prstGeom prst="rect">
            <a:avLst/>
          </a:prstGeom>
          <a:solidFill>
            <a:schemeClr val="tx1"/>
          </a:solidFill>
        </p:spPr>
        <p:txBody>
          <a:bodyPr wrap="square" rtlCol="0">
            <a:spAutoFit/>
          </a:bodyPr>
          <a:lstStyle/>
          <a:p>
            <a:pPr algn="ctr"/>
            <a:r>
              <a:rPr lang="en-US" sz="3200" dirty="0">
                <a:solidFill>
                  <a:schemeClr val="bg1"/>
                </a:solidFill>
              </a:rPr>
              <a:t>Proverbs 10.8 NIV: </a:t>
            </a:r>
          </a:p>
          <a:p>
            <a:pPr algn="ctr"/>
            <a:r>
              <a:rPr lang="en-US" sz="3200" dirty="0">
                <a:solidFill>
                  <a:schemeClr val="bg1"/>
                </a:solidFill>
              </a:rPr>
              <a:t>The wise in heart accept commands, </a:t>
            </a:r>
          </a:p>
          <a:p>
            <a:pPr algn="ctr"/>
            <a:r>
              <a:rPr lang="en-US" sz="3200" dirty="0">
                <a:solidFill>
                  <a:schemeClr val="bg1"/>
                </a:solidFill>
              </a:rPr>
              <a:t>but a chattering fool comes to ruin.</a:t>
            </a:r>
          </a:p>
        </p:txBody>
      </p:sp>
    </p:spTree>
    <p:extLst>
      <p:ext uri="{BB962C8B-B14F-4D97-AF65-F5344CB8AC3E}">
        <p14:creationId xmlns:p14="http://schemas.microsoft.com/office/powerpoint/2010/main" val="30725214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grpSp>
        <p:nvGrpSpPr>
          <p:cNvPr id="4" name="Group 3"/>
          <p:cNvGrpSpPr/>
          <p:nvPr/>
        </p:nvGrpSpPr>
        <p:grpSpPr>
          <a:xfrm>
            <a:off x="76200" y="381000"/>
            <a:ext cx="1752600" cy="5867400"/>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rgbClr val="4F81BD">
                  <a:lumMod val="40000"/>
                  <a:lumOff val="6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1" i="0" u="none" strike="noStrike" kern="0" cap="none" spc="0" normalizeH="0" baseline="0" noProof="0" dirty="0">
                    <a:ln>
                      <a:noFill/>
                    </a:ln>
                    <a:solidFill>
                      <a:prstClr val="black"/>
                    </a:solidFill>
                    <a:effectLst/>
                    <a:uLnTx/>
                    <a:uFillTx/>
                    <a:latin typeface="Calibri"/>
                    <a:ea typeface="+mn-ea"/>
                    <a:cs typeface="+mn-cs"/>
                  </a:rPr>
                  <a:t>God</a:t>
                </a:r>
              </a:p>
            </p:txBody>
          </p:sp>
          <p:sp>
            <p:nvSpPr>
              <p:cNvPr id="9" name="Oval 8"/>
              <p:cNvSpPr/>
              <p:nvPr/>
            </p:nvSpPr>
            <p:spPr>
              <a:xfrm>
                <a:off x="304800" y="2438400"/>
                <a:ext cx="1752600" cy="1752600"/>
              </a:xfrm>
              <a:prstGeom prst="ellipse">
                <a:avLst/>
              </a:prstGeom>
              <a:solidFill>
                <a:srgbClr val="4F81BD">
                  <a:lumMod val="40000"/>
                  <a:lumOff val="6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1" i="0" u="none" strike="noStrike" kern="0" cap="none" spc="0" normalizeH="0" baseline="0" noProof="0" dirty="0">
                    <a:ln>
                      <a:noFill/>
                    </a:ln>
                    <a:solidFill>
                      <a:prstClr val="black"/>
                    </a:solidFill>
                    <a:effectLst/>
                    <a:uLnTx/>
                    <a:uFillTx/>
                    <a:latin typeface="Calibri"/>
                    <a:ea typeface="+mn-ea"/>
                    <a:cs typeface="+mn-cs"/>
                  </a:rPr>
                  <a:t>Family</a:t>
                </a:r>
              </a:p>
            </p:txBody>
          </p:sp>
          <p:sp>
            <p:nvSpPr>
              <p:cNvPr id="10" name="Oval 9"/>
              <p:cNvSpPr/>
              <p:nvPr/>
            </p:nvSpPr>
            <p:spPr>
              <a:xfrm>
                <a:off x="304800" y="4495800"/>
                <a:ext cx="1752600" cy="1752600"/>
              </a:xfrm>
              <a:prstGeom prst="ellipse">
                <a:avLst/>
              </a:prstGeom>
              <a:solidFill>
                <a:srgbClr val="4F81BD">
                  <a:lumMod val="40000"/>
                  <a:lumOff val="6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1" i="0" u="none" strike="noStrike" kern="0" cap="none" spc="0" normalizeH="0" baseline="0" noProof="0" dirty="0">
                    <a:ln>
                      <a:noFill/>
                    </a:ln>
                    <a:solidFill>
                      <a:prstClr val="black"/>
                    </a:solidFill>
                    <a:effectLst/>
                    <a:uLnTx/>
                    <a:uFillTx/>
                    <a:latin typeface="Calibri"/>
                    <a:ea typeface="+mn-ea"/>
                    <a:cs typeface="+mn-cs"/>
                  </a:rPr>
                  <a:t>Beasts</a:t>
                </a:r>
              </a:p>
            </p:txBody>
          </p:sp>
          <p:sp>
            <p:nvSpPr>
              <p:cNvPr id="11" name="Oval 10"/>
              <p:cNvSpPr/>
              <p:nvPr/>
            </p:nvSpPr>
            <p:spPr>
              <a:xfrm>
                <a:off x="609600" y="2438400"/>
                <a:ext cx="1143000" cy="609600"/>
              </a:xfrm>
              <a:prstGeom prst="ellipse">
                <a:avLst/>
              </a:prstGeom>
              <a:solidFill>
                <a:srgbClr val="4F81B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Man</a:t>
                </a:r>
              </a:p>
            </p:txBody>
          </p:sp>
        </p:grpSp>
        <p:sp>
          <p:nvSpPr>
            <p:cNvPr id="6" name="Rectangle 14"/>
            <p:cNvSpPr>
              <a:spLocks noChangeArrowheads="1"/>
            </p:cNvSpPr>
            <p:nvPr/>
          </p:nvSpPr>
          <p:spPr bwMode="auto">
            <a:xfrm>
              <a:off x="838200" y="2133600"/>
              <a:ext cx="228600" cy="304800"/>
            </a:xfrm>
            <a:prstGeom prst="rect">
              <a:avLst/>
            </a:prstGeom>
            <a:solidFill>
              <a:srgbClr val="4F81BD">
                <a:lumMod val="40000"/>
                <a:lumOff val="60000"/>
              </a:srgbClr>
            </a:solidFill>
            <a:ln w="9525">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 name="Rectangle 14"/>
            <p:cNvSpPr>
              <a:spLocks noChangeArrowheads="1"/>
            </p:cNvSpPr>
            <p:nvPr/>
          </p:nvSpPr>
          <p:spPr bwMode="auto">
            <a:xfrm>
              <a:off x="838200" y="4191000"/>
              <a:ext cx="228600" cy="304800"/>
            </a:xfrm>
            <a:prstGeom prst="rect">
              <a:avLst/>
            </a:prstGeom>
            <a:solidFill>
              <a:srgbClr val="4F81BD">
                <a:lumMod val="40000"/>
                <a:lumOff val="60000"/>
              </a:srgbClr>
            </a:solidFill>
            <a:ln w="9525">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grpSp>
      <p:sp>
        <p:nvSpPr>
          <p:cNvPr id="12" name="TextBox 11"/>
          <p:cNvSpPr txBox="1"/>
          <p:nvPr/>
        </p:nvSpPr>
        <p:spPr>
          <a:xfrm>
            <a:off x="1924594" y="267712"/>
            <a:ext cx="7219406" cy="6093976"/>
          </a:xfrm>
          <a:prstGeom prst="rect">
            <a:avLst/>
          </a:prstGeom>
          <a:noFill/>
        </p:spPr>
        <p:txBody>
          <a:bodyPr wrap="square" rtlCol="0">
            <a:spAutoFit/>
          </a:bodyPr>
          <a:lstStyle/>
          <a:p>
            <a:r>
              <a:rPr lang="en-US" sz="3000" dirty="0">
                <a:solidFill>
                  <a:schemeClr val="bg1"/>
                </a:solidFill>
              </a:rPr>
              <a:t>Genesis 1.26 NET:  Then God said, “Let us make humankind in our </a:t>
            </a:r>
            <a:r>
              <a:rPr lang="en-US" sz="3000" b="1" dirty="0">
                <a:solidFill>
                  <a:srgbClr val="FFFF00"/>
                </a:solidFill>
              </a:rPr>
              <a:t>image</a:t>
            </a:r>
            <a:r>
              <a:rPr lang="en-US" sz="3000" dirty="0">
                <a:solidFill>
                  <a:schemeClr val="bg1"/>
                </a:solidFill>
              </a:rPr>
              <a:t>, after our likeness, so they may </a:t>
            </a:r>
            <a:r>
              <a:rPr lang="en-US" sz="3000" b="1" dirty="0">
                <a:solidFill>
                  <a:srgbClr val="FFFF00"/>
                </a:solidFill>
              </a:rPr>
              <a:t>rule</a:t>
            </a:r>
            <a:r>
              <a:rPr lang="en-US" sz="3000" dirty="0">
                <a:solidFill>
                  <a:schemeClr val="bg1"/>
                </a:solidFill>
              </a:rPr>
              <a:t> over the fish of the sea and the birds of the air, over the cattle, and over all the earth, and over all the creatures that move on the earth.”  God created humankind in his own image, in the image of God he created them, male and female he created them.  God blessed them and said to them, “Be fruitful and </a:t>
            </a:r>
            <a:r>
              <a:rPr lang="en-US" sz="3000" b="1" dirty="0">
                <a:solidFill>
                  <a:srgbClr val="FFFF00"/>
                </a:solidFill>
              </a:rPr>
              <a:t>multiply</a:t>
            </a:r>
            <a:r>
              <a:rPr lang="en-US" sz="3000" dirty="0">
                <a:solidFill>
                  <a:schemeClr val="bg1"/>
                </a:solidFill>
              </a:rPr>
              <a:t>! Fill the earth and subdue it! Rule over the fish of the sea and the birds of the air and every creature that moves on the ground.”</a:t>
            </a:r>
          </a:p>
        </p:txBody>
      </p:sp>
    </p:spTree>
    <p:extLst>
      <p:ext uri="{BB962C8B-B14F-4D97-AF65-F5344CB8AC3E}">
        <p14:creationId xmlns:p14="http://schemas.microsoft.com/office/powerpoint/2010/main" val="248169642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grpSp>
        <p:nvGrpSpPr>
          <p:cNvPr id="4" name="Group 3"/>
          <p:cNvGrpSpPr/>
          <p:nvPr/>
        </p:nvGrpSpPr>
        <p:grpSpPr>
          <a:xfrm>
            <a:off x="76200" y="381000"/>
            <a:ext cx="1752600" cy="5867400"/>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rgbClr val="4F81BD">
                  <a:lumMod val="40000"/>
                  <a:lumOff val="6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1" i="0" u="none" strike="noStrike" kern="0" cap="none" spc="0" normalizeH="0" baseline="0" noProof="0" dirty="0">
                    <a:ln>
                      <a:noFill/>
                    </a:ln>
                    <a:solidFill>
                      <a:prstClr val="black"/>
                    </a:solidFill>
                    <a:effectLst/>
                    <a:uLnTx/>
                    <a:uFillTx/>
                    <a:latin typeface="Calibri"/>
                    <a:ea typeface="+mn-ea"/>
                    <a:cs typeface="+mn-cs"/>
                  </a:rPr>
                  <a:t>God</a:t>
                </a:r>
              </a:p>
            </p:txBody>
          </p:sp>
          <p:sp>
            <p:nvSpPr>
              <p:cNvPr id="9" name="Oval 8"/>
              <p:cNvSpPr/>
              <p:nvPr/>
            </p:nvSpPr>
            <p:spPr>
              <a:xfrm>
                <a:off x="304800" y="2438400"/>
                <a:ext cx="1752600" cy="1752600"/>
              </a:xfrm>
              <a:prstGeom prst="ellipse">
                <a:avLst/>
              </a:prstGeom>
              <a:solidFill>
                <a:srgbClr val="4F81BD">
                  <a:lumMod val="40000"/>
                  <a:lumOff val="6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1" i="0" u="none" strike="noStrike" kern="0" cap="none" spc="0" normalizeH="0" baseline="0" noProof="0" dirty="0">
                    <a:ln>
                      <a:noFill/>
                    </a:ln>
                    <a:solidFill>
                      <a:prstClr val="black"/>
                    </a:solidFill>
                    <a:effectLst/>
                    <a:uLnTx/>
                    <a:uFillTx/>
                    <a:latin typeface="Calibri"/>
                    <a:ea typeface="+mn-ea"/>
                    <a:cs typeface="+mn-cs"/>
                  </a:rPr>
                  <a:t>Family</a:t>
                </a:r>
              </a:p>
            </p:txBody>
          </p:sp>
          <p:sp>
            <p:nvSpPr>
              <p:cNvPr id="10" name="Oval 9"/>
              <p:cNvSpPr/>
              <p:nvPr/>
            </p:nvSpPr>
            <p:spPr>
              <a:xfrm>
                <a:off x="304800" y="4495800"/>
                <a:ext cx="1752600" cy="1752600"/>
              </a:xfrm>
              <a:prstGeom prst="ellipse">
                <a:avLst/>
              </a:prstGeom>
              <a:solidFill>
                <a:srgbClr val="4F81BD">
                  <a:lumMod val="40000"/>
                  <a:lumOff val="6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000" b="1" i="0" u="none" strike="noStrike" kern="0" cap="none" spc="0" normalizeH="0" baseline="0" noProof="0" dirty="0">
                    <a:ln>
                      <a:noFill/>
                    </a:ln>
                    <a:solidFill>
                      <a:prstClr val="black"/>
                    </a:solidFill>
                    <a:effectLst/>
                    <a:uLnTx/>
                    <a:uFillTx/>
                    <a:latin typeface="Calibri"/>
                    <a:ea typeface="+mn-ea"/>
                    <a:cs typeface="+mn-cs"/>
                  </a:rPr>
                  <a:t>Beasts</a:t>
                </a:r>
              </a:p>
            </p:txBody>
          </p:sp>
          <p:sp>
            <p:nvSpPr>
              <p:cNvPr id="11" name="Oval 10"/>
              <p:cNvSpPr/>
              <p:nvPr/>
            </p:nvSpPr>
            <p:spPr>
              <a:xfrm>
                <a:off x="609600" y="2438400"/>
                <a:ext cx="1143000" cy="609600"/>
              </a:xfrm>
              <a:prstGeom prst="ellipse">
                <a:avLst/>
              </a:prstGeom>
              <a:solidFill>
                <a:srgbClr val="4F81BD">
                  <a:lumMod val="40000"/>
                  <a:lumOff val="60000"/>
                </a:srgb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latin typeface="Calibri"/>
                    <a:ea typeface="+mn-ea"/>
                    <a:cs typeface="+mn-cs"/>
                  </a:rPr>
                  <a:t>Man</a:t>
                </a:r>
              </a:p>
            </p:txBody>
          </p:sp>
        </p:grpSp>
        <p:sp>
          <p:nvSpPr>
            <p:cNvPr id="6" name="Rectangle 14"/>
            <p:cNvSpPr>
              <a:spLocks noChangeArrowheads="1"/>
            </p:cNvSpPr>
            <p:nvPr/>
          </p:nvSpPr>
          <p:spPr bwMode="auto">
            <a:xfrm>
              <a:off x="838200" y="2133600"/>
              <a:ext cx="228600" cy="304800"/>
            </a:xfrm>
            <a:prstGeom prst="rect">
              <a:avLst/>
            </a:prstGeom>
            <a:solidFill>
              <a:srgbClr val="4F81BD">
                <a:lumMod val="40000"/>
                <a:lumOff val="60000"/>
              </a:srgbClr>
            </a:solidFill>
            <a:ln w="9525">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 name="Rectangle 14"/>
            <p:cNvSpPr>
              <a:spLocks noChangeArrowheads="1"/>
            </p:cNvSpPr>
            <p:nvPr/>
          </p:nvSpPr>
          <p:spPr bwMode="auto">
            <a:xfrm>
              <a:off x="838200" y="4191000"/>
              <a:ext cx="228600" cy="304800"/>
            </a:xfrm>
            <a:prstGeom prst="rect">
              <a:avLst/>
            </a:prstGeom>
            <a:solidFill>
              <a:srgbClr val="4F81BD">
                <a:lumMod val="40000"/>
                <a:lumOff val="60000"/>
              </a:srgbClr>
            </a:solidFill>
            <a:ln w="9525">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grpSp>
      <p:sp>
        <p:nvSpPr>
          <p:cNvPr id="12" name="TextBox 11"/>
          <p:cNvSpPr txBox="1"/>
          <p:nvPr/>
        </p:nvSpPr>
        <p:spPr>
          <a:xfrm>
            <a:off x="2590800" y="792479"/>
            <a:ext cx="6553200" cy="5016758"/>
          </a:xfrm>
          <a:prstGeom prst="rect">
            <a:avLst/>
          </a:prstGeom>
          <a:noFill/>
        </p:spPr>
        <p:txBody>
          <a:bodyPr wrap="square" rtlCol="0">
            <a:spAutoFit/>
          </a:bodyPr>
          <a:lstStyle/>
          <a:p>
            <a:r>
              <a:rPr lang="en-US" sz="3200" dirty="0">
                <a:solidFill>
                  <a:schemeClr val="bg1"/>
                </a:solidFill>
              </a:rPr>
              <a:t>Genesis 1.26-28 NIV: God created men and women in his own image:</a:t>
            </a:r>
          </a:p>
          <a:p>
            <a:endParaRPr lang="en-US" sz="3200" dirty="0">
              <a:solidFill>
                <a:schemeClr val="bg1"/>
              </a:solidFill>
            </a:endParaRPr>
          </a:p>
          <a:p>
            <a:pPr marL="457200" indent="-457200">
              <a:buFont typeface="Wingdings 2" panose="05020102010507070707" pitchFamily="18" charset="2"/>
              <a:buChar char=""/>
            </a:pPr>
            <a:r>
              <a:rPr lang="en-US" sz="3200" dirty="0">
                <a:solidFill>
                  <a:schemeClr val="bg1"/>
                </a:solidFill>
              </a:rPr>
              <a:t>To reflect God’s character</a:t>
            </a:r>
          </a:p>
          <a:p>
            <a:pPr marL="457200" indent="-457200">
              <a:buFont typeface="Wingdings 2" panose="05020102010507070707" pitchFamily="18" charset="2"/>
              <a:buChar char=""/>
            </a:pPr>
            <a:endParaRPr lang="en-US" sz="3200" dirty="0">
              <a:solidFill>
                <a:schemeClr val="bg1"/>
              </a:solidFill>
            </a:endParaRPr>
          </a:p>
          <a:p>
            <a:pPr marL="457200" indent="-457200">
              <a:buFont typeface="Wingdings 2" panose="05020102010507070707" pitchFamily="18" charset="2"/>
              <a:buChar char=""/>
            </a:pPr>
            <a:r>
              <a:rPr lang="en-US" sz="3200" dirty="0">
                <a:solidFill>
                  <a:schemeClr val="bg1"/>
                </a:solidFill>
              </a:rPr>
              <a:t>To represent God in life</a:t>
            </a:r>
          </a:p>
          <a:p>
            <a:pPr marL="457200" indent="-457200">
              <a:buFont typeface="Wingdings 2" panose="05020102010507070707" pitchFamily="18" charset="2"/>
              <a:buChar char=""/>
            </a:pPr>
            <a:endParaRPr lang="en-US" sz="3200" dirty="0">
              <a:solidFill>
                <a:schemeClr val="bg1"/>
              </a:solidFill>
            </a:endParaRPr>
          </a:p>
          <a:p>
            <a:pPr marL="457200" indent="-457200">
              <a:buFont typeface="Wingdings 2" panose="05020102010507070707" pitchFamily="18" charset="2"/>
              <a:buChar char=""/>
            </a:pPr>
            <a:r>
              <a:rPr lang="en-US" sz="3200" dirty="0">
                <a:solidFill>
                  <a:schemeClr val="bg1"/>
                </a:solidFill>
              </a:rPr>
              <a:t>To reproduce God’s image</a:t>
            </a:r>
          </a:p>
          <a:p>
            <a:pPr marL="457200" indent="-457200">
              <a:buFont typeface="Wingdings 2" panose="05020102010507070707" pitchFamily="18" charset="2"/>
              <a:buChar char=""/>
            </a:pPr>
            <a:endParaRPr lang="en-US" sz="3200" dirty="0">
              <a:solidFill>
                <a:schemeClr val="bg1"/>
              </a:solidFill>
            </a:endParaRPr>
          </a:p>
          <a:p>
            <a:pPr marL="457200" indent="-457200">
              <a:buFont typeface="Wingdings 2" panose="05020102010507070707" pitchFamily="18" charset="2"/>
              <a:buChar char=""/>
            </a:pPr>
            <a:r>
              <a:rPr lang="en-US" sz="3200" dirty="0">
                <a:solidFill>
                  <a:schemeClr val="bg1"/>
                </a:solidFill>
              </a:rPr>
              <a:t>To rule as God’s stewards</a:t>
            </a:r>
          </a:p>
        </p:txBody>
      </p:sp>
    </p:spTree>
    <p:extLst>
      <p:ext uri="{BB962C8B-B14F-4D97-AF65-F5344CB8AC3E}">
        <p14:creationId xmlns:p14="http://schemas.microsoft.com/office/powerpoint/2010/main" val="133399328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774" y="1158240"/>
            <a:ext cx="5066453" cy="5699760"/>
          </a:xfrm>
          <a:prstGeom prst="rect">
            <a:avLst/>
          </a:prstGeom>
        </p:spPr>
      </p:pic>
      <p:sp>
        <p:nvSpPr>
          <p:cNvPr id="5" name="TextBox 4"/>
          <p:cNvSpPr txBox="1"/>
          <p:nvPr/>
        </p:nvSpPr>
        <p:spPr>
          <a:xfrm>
            <a:off x="0" y="0"/>
            <a:ext cx="9144000" cy="1569660"/>
          </a:xfrm>
          <a:prstGeom prst="rect">
            <a:avLst/>
          </a:prstGeom>
          <a:solidFill>
            <a:schemeClr val="tx1"/>
          </a:solidFill>
        </p:spPr>
        <p:txBody>
          <a:bodyPr wrap="square" rtlCol="0">
            <a:spAutoFit/>
          </a:bodyPr>
          <a:lstStyle/>
          <a:p>
            <a:r>
              <a:rPr lang="en-US" sz="3200" dirty="0">
                <a:solidFill>
                  <a:schemeClr val="bg1"/>
                </a:solidFill>
              </a:rPr>
              <a:t>John 8.12 NET:  Then Jesus spoke out again, “I am the light of the world. The one who follows me will never walk in darkness, but will have the light of life.”</a:t>
            </a:r>
          </a:p>
        </p:txBody>
      </p:sp>
    </p:spTree>
    <p:extLst>
      <p:ext uri="{BB962C8B-B14F-4D97-AF65-F5344CB8AC3E}">
        <p14:creationId xmlns:p14="http://schemas.microsoft.com/office/powerpoint/2010/main" val="41504326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619</TotalTime>
  <Words>981</Words>
  <Application>Microsoft Office PowerPoint</Application>
  <PresentationFormat>On-screen Show (4:3)</PresentationFormat>
  <Paragraphs>169</Paragraphs>
  <Slides>23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Calibri Light</vt:lpstr>
      <vt:lpstr>Wingdings 2</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13</cp:revision>
  <dcterms:created xsi:type="dcterms:W3CDTF">2016-10-25T14:05:10Z</dcterms:created>
  <dcterms:modified xsi:type="dcterms:W3CDTF">2016-10-28T14:44:31Z</dcterms:modified>
</cp:coreProperties>
</file>